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D5E2E4"/>
          </a:solidFill>
        </a:fill>
      </a:tcStyle>
    </a:wholeTbl>
    <a:band2H>
      <a:tcTxStyle b="def" i="def"/>
      <a:tcStyle>
        <a:tcBdr/>
        <a:fill>
          <a:solidFill>
            <a:srgbClr val="EBF1F2"/>
          </a:solidFill>
        </a:fill>
      </a:tcStyle>
    </a:band2H>
    <a:firstCol>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Col>
    <a:la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lastRow>
    <a:fir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Row>
  </a:tblStyle>
  <a:tblStyle styleId="{C7B018BB-80A7-4F77-B60F-C8B233D01FF8}"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F1DDCB"/>
          </a:solidFill>
        </a:fill>
      </a:tcStyle>
    </a:wholeTbl>
    <a:band2H>
      <a:tcTxStyle b="def" i="def"/>
      <a:tcStyle>
        <a:tcBdr/>
        <a:fill>
          <a:solidFill>
            <a:srgbClr val="F8EFE7"/>
          </a:solidFill>
        </a:fill>
      </a:tcStyle>
    </a:band2H>
    <a:firstCol>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firstCol>
    <a:la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lastRow>
    <a:fir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firstRow>
  </a:tblStyle>
  <a:tblStyle styleId="{EEE7283C-3CF3-47DC-8721-378D4A62B228}"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D1D3D7"/>
          </a:solidFill>
        </a:fill>
      </a:tcStyle>
    </a:wholeTbl>
    <a:band2H>
      <a:tcTxStyle b="def" i="def"/>
      <a:tcStyle>
        <a:tcBdr/>
        <a:fill>
          <a:solidFill>
            <a:srgbClr val="E9EAEC"/>
          </a:solidFill>
        </a:fill>
      </a:tcStyle>
    </a:band2H>
    <a:firstCol>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firstCol>
    <a:la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lastRow>
    <a:fir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firstRow>
  </a:tblStyle>
  <a:tblStyle styleId="{CF821DB8-F4EB-4A41-A1BA-3FCAFE7338EE}" styleName="">
    <a:tblBg/>
    <a:wholeTbl>
      <a:tcTxStyle b="off" i="off">
        <a:font>
          <a:latin typeface="Gill Sans Light"/>
          <a:ea typeface="Gill Sans Light"/>
          <a:cs typeface="Gill Sans Light"/>
        </a:font>
        <a:srgbClr val="53535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340053"/>
          </a:solidFill>
        </a:fill>
      </a:tcStyle>
    </a:band2H>
    <a:firstCol>
      <a:tcTxStyle b="on" i="off">
        <a:font>
          <a:latin typeface="Gill Sans"/>
          <a:ea typeface="Gill Sans"/>
          <a:cs typeface="Gill Sans"/>
        </a:font>
        <a:srgbClr val="34005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a:ea typeface="Gill Sans"/>
          <a:cs typeface="Gill Sans"/>
        </a:font>
        <a:srgbClr val="535353"/>
      </a:tcTxStyle>
      <a:tcStyle>
        <a:tcBdr>
          <a:left>
            <a:ln w="12700" cap="flat">
              <a:noFill/>
              <a:miter lim="400000"/>
            </a:ln>
          </a:left>
          <a:right>
            <a:ln w="12700" cap="flat">
              <a:noFill/>
              <a:miter lim="400000"/>
            </a:ln>
          </a:right>
          <a:top>
            <a:ln w="508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rgbClr val="340053"/>
          </a:solidFill>
        </a:fill>
      </a:tcStyle>
    </a:lastRow>
    <a:firstRow>
      <a:tcTxStyle b="on" i="off">
        <a:font>
          <a:latin typeface="Gill Sans"/>
          <a:ea typeface="Gill Sans"/>
          <a:cs typeface="Gill Sans"/>
        </a:font>
        <a:srgbClr val="340053"/>
      </a:tcTxStyle>
      <a:tcStyle>
        <a:tcBdr>
          <a:left>
            <a:ln w="12700" cap="flat">
              <a:noFill/>
              <a:miter lim="400000"/>
            </a:ln>
          </a:left>
          <a:right>
            <a:ln w="12700" cap="flat">
              <a:noFill/>
              <a:miter lim="400000"/>
            </a:ln>
          </a:right>
          <a:top>
            <a:ln w="254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CFCFCF"/>
          </a:solidFill>
        </a:fill>
      </a:tcStyle>
    </a:wholeTbl>
    <a:band2H>
      <a:tcTxStyle b="def" i="def"/>
      <a:tcStyle>
        <a:tcBdr/>
        <a:fill>
          <a:solidFill>
            <a:srgbClr val="E9E9E9"/>
          </a:solidFill>
        </a:fill>
      </a:tcStyle>
    </a:band2H>
    <a:firstCol>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firstCol>
    <a:la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lastRow>
    <a:fir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firstRow>
  </a:tblStyle>
  <a:tblStyle styleId="{2708684C-4D16-4618-839F-0558EEFCDFE6}" styleName="">
    <a:tblBg/>
    <a:wholeTbl>
      <a:tcTxStyle b="off" i="off">
        <a:font>
          <a:latin typeface="Gill Sans Light"/>
          <a:ea typeface="Gill Sans Light"/>
          <a:cs typeface="Gill Sans Light"/>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solidFill>
            <a:srgbClr val="535353">
              <a:alpha val="20000"/>
            </a:srgbClr>
          </a:solidFill>
        </a:fill>
      </a:tcStyle>
    </a:wholeTbl>
    <a:band2H>
      <a:tcTxStyle b="def" i="def"/>
      <a:tcStyle>
        <a:tcBdr/>
        <a:fill>
          <a:solidFill>
            <a:srgbClr val="FFFFFF"/>
          </a:solidFill>
        </a:fill>
      </a:tcStyle>
    </a:band2H>
    <a:firstCol>
      <a:tcTxStyle b="on" i="off">
        <a:font>
          <a:latin typeface="Gill Sans"/>
          <a:ea typeface="Gill Sans"/>
          <a:cs typeface="Gill Sans"/>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solidFill>
            <a:srgbClr val="535353">
              <a:alpha val="20000"/>
            </a:srgbClr>
          </a:solidFill>
        </a:fill>
      </a:tcStyle>
    </a:firstCol>
    <a:lastRow>
      <a:tcTxStyle b="on" i="off">
        <a:font>
          <a:latin typeface="Gill Sans"/>
          <a:ea typeface="Gill Sans"/>
          <a:cs typeface="Gill Sans"/>
        </a:font>
        <a:srgbClr val="535353"/>
      </a:tcTxStyle>
      <a:tcStyle>
        <a:tcBdr>
          <a:left>
            <a:ln w="12700" cap="flat">
              <a:solidFill>
                <a:srgbClr val="535353"/>
              </a:solidFill>
              <a:prstDash val="solid"/>
              <a:round/>
            </a:ln>
          </a:left>
          <a:right>
            <a:ln w="12700" cap="flat">
              <a:solidFill>
                <a:srgbClr val="535353"/>
              </a:solidFill>
              <a:prstDash val="solid"/>
              <a:round/>
            </a:ln>
          </a:right>
          <a:top>
            <a:ln w="508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noFill/>
        </a:fill>
      </a:tcStyle>
    </a:lastRow>
    <a:firstRow>
      <a:tcTxStyle b="on" i="off">
        <a:font>
          <a:latin typeface="Gill Sans"/>
          <a:ea typeface="Gill Sans"/>
          <a:cs typeface="Gill Sans"/>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254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5689600"/>
            <a:ext cx="10464800" cy="508000"/>
          </a:xfrm>
          <a:prstGeom prst="rect">
            <a:avLst/>
          </a:prstGeom>
        </p:spPr>
        <p:txBody>
          <a:bodyPr anchor="t"/>
          <a:lstStyle>
            <a:lvl1pPr marL="0" indent="0" algn="ctr">
              <a:lnSpc>
                <a:spcPct val="100000"/>
              </a:lnSpc>
              <a:spcBef>
                <a:spcPts val="0"/>
              </a:spcBef>
              <a:buSzTx/>
              <a:buNone/>
              <a:defRPr sz="2800"/>
            </a:lvl1pPr>
            <a:lvl2pPr marL="749968" indent="-318168" algn="ctr">
              <a:lnSpc>
                <a:spcPct val="100000"/>
              </a:lnSpc>
              <a:spcBef>
                <a:spcPts val="0"/>
              </a:spcBef>
              <a:defRPr sz="2800"/>
            </a:lvl2pPr>
            <a:lvl3pPr marL="1181768" indent="-318168" algn="ctr">
              <a:lnSpc>
                <a:spcPct val="100000"/>
              </a:lnSpc>
              <a:spcBef>
                <a:spcPts val="0"/>
              </a:spcBef>
              <a:defRPr sz="2800"/>
            </a:lvl3pPr>
            <a:lvl4pPr marL="1613568" indent="-318168" algn="ctr">
              <a:lnSpc>
                <a:spcPct val="100000"/>
              </a:lnSpc>
              <a:spcBef>
                <a:spcPts val="0"/>
              </a:spcBef>
              <a:defRPr sz="2800"/>
            </a:lvl4pPr>
            <a:lvl5pPr marL="2045368" indent="-318168" algn="ctr">
              <a:lnSpc>
                <a:spcPct val="100000"/>
              </a:lnSpc>
              <a:spcBef>
                <a:spcPts val="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13"/>
          </p:nvPr>
        </p:nvSpPr>
        <p:spPr>
          <a:xfrm>
            <a:off x="1270000" y="4152900"/>
            <a:ext cx="10464800" cy="647700"/>
          </a:xfrm>
          <a:prstGeom prst="rect">
            <a:avLst/>
          </a:prstGeom>
        </p:spPr>
        <p:txBody>
          <a:bodyPr/>
          <a:lstStyle/>
          <a:p>
            <a:pPr marL="0" indent="0" algn="ctr">
              <a:lnSpc>
                <a:spcPct val="100000"/>
              </a:lnSpc>
              <a:spcBef>
                <a:spcPts val="0"/>
              </a:spcBef>
              <a:buSzTx/>
              <a:buNone/>
              <a:defRPr sz="3800"/>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Text"/>
          <p:cNvSpPr txBox="1"/>
          <p:nvPr>
            <p:ph type="title"/>
          </p:nvPr>
        </p:nvSpPr>
        <p:spPr>
          <a:xfrm>
            <a:off x="355600" y="2044700"/>
            <a:ext cx="12293600" cy="3238500"/>
          </a:xfrm>
          <a:prstGeom prst="rect">
            <a:avLst/>
          </a:prstGeom>
        </p:spPr>
        <p:txBody>
          <a:bodyPr anchor="b"/>
          <a:lstStyle/>
          <a:p>
            <a:pPr/>
            <a:r>
              <a:t>Title Text</a:t>
            </a:r>
          </a:p>
        </p:txBody>
      </p:sp>
      <p:sp>
        <p:nvSpPr>
          <p:cNvPr id="118" name="Body Level One…"/>
          <p:cNvSpPr txBox="1"/>
          <p:nvPr>
            <p:ph type="body" sz="quarter" idx="1"/>
          </p:nvPr>
        </p:nvSpPr>
        <p:spPr>
          <a:xfrm>
            <a:off x="355600" y="5270500"/>
            <a:ext cx="12293600" cy="1295400"/>
          </a:xfrm>
          <a:prstGeom prst="rect">
            <a:avLst/>
          </a:prstGeom>
        </p:spPr>
        <p:txBody>
          <a:bodyPr anchor="t"/>
          <a:lstStyle>
            <a:lvl1pPr marL="0" indent="0" algn="ctr">
              <a:lnSpc>
                <a:spcPct val="100000"/>
              </a:lnSpc>
              <a:spcBef>
                <a:spcPts val="0"/>
              </a:spcBef>
              <a:buClr>
                <a:srgbClr val="535353"/>
              </a:buClr>
              <a:buSzTx/>
              <a:buNone/>
              <a:defRPr sz="3800"/>
            </a:lvl1pPr>
            <a:lvl2pPr marL="0" indent="0" algn="ctr">
              <a:lnSpc>
                <a:spcPct val="100000"/>
              </a:lnSpc>
              <a:spcBef>
                <a:spcPts val="0"/>
              </a:spcBef>
              <a:buClr>
                <a:srgbClr val="535353"/>
              </a:buClr>
              <a:buSzTx/>
              <a:buNone/>
              <a:defRPr sz="3800"/>
            </a:lvl2pPr>
            <a:lvl3pPr marL="0" indent="0" algn="ctr">
              <a:lnSpc>
                <a:spcPct val="100000"/>
              </a:lnSpc>
              <a:spcBef>
                <a:spcPts val="0"/>
              </a:spcBef>
              <a:buClr>
                <a:srgbClr val="535353"/>
              </a:buClr>
              <a:buSzTx/>
              <a:buNone/>
              <a:defRPr sz="3800"/>
            </a:lvl3pPr>
            <a:lvl4pPr marL="0" indent="0" algn="ctr">
              <a:lnSpc>
                <a:spcPct val="100000"/>
              </a:lnSpc>
              <a:spcBef>
                <a:spcPts val="0"/>
              </a:spcBef>
              <a:buClr>
                <a:srgbClr val="535353"/>
              </a:buClr>
              <a:buSzTx/>
              <a:buNone/>
              <a:defRPr sz="3800"/>
            </a:lvl4pPr>
            <a:lvl5pPr marL="0" indent="0" algn="ctr">
              <a:lnSpc>
                <a:spcPct val="100000"/>
              </a:lnSpc>
              <a:spcBef>
                <a:spcPts val="0"/>
              </a:spcBef>
              <a:buClr>
                <a:srgbClr val="535353"/>
              </a:buClr>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6324599" y="9270999"/>
            <a:ext cx="342901" cy="3556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346200" y="520700"/>
            <a:ext cx="10388600" cy="5860237"/>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05600" y="609600"/>
            <a:ext cx="5359400" cy="7759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870700" y="2781300"/>
            <a:ext cx="5283200" cy="61849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lvl1pPr marL="431800" indent="-431800">
              <a:lnSpc>
                <a:spcPct val="100000"/>
              </a:lnSpc>
              <a:spcBef>
                <a:spcPts val="3800"/>
              </a:spcBef>
              <a:defRPr sz="3800"/>
            </a:lvl1pPr>
            <a:lvl2pPr marL="863600" indent="-431800">
              <a:lnSpc>
                <a:spcPct val="100000"/>
              </a:lnSpc>
              <a:spcBef>
                <a:spcPts val="3800"/>
              </a:spcBef>
              <a:defRPr sz="3800"/>
            </a:lvl2pPr>
            <a:lvl3pPr marL="1295400" indent="-431800">
              <a:lnSpc>
                <a:spcPct val="100000"/>
              </a:lnSpc>
              <a:spcBef>
                <a:spcPts val="3800"/>
              </a:spcBef>
              <a:defRPr sz="3800"/>
            </a:lvl3pPr>
            <a:lvl4pPr marL="1727200" indent="-431800">
              <a:lnSpc>
                <a:spcPct val="100000"/>
              </a:lnSpc>
              <a:spcBef>
                <a:spcPts val="3800"/>
              </a:spcBef>
              <a:defRPr sz="3800"/>
            </a:lvl4pPr>
            <a:lvl5pPr marL="2159000" indent="-431800">
              <a:lnSpc>
                <a:spcPct val="100000"/>
              </a:lnSpc>
              <a:spcBef>
                <a:spcPts val="38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6654800" y="5029200"/>
            <a:ext cx="5803900" cy="4216400"/>
          </a:xfrm>
          <a:prstGeom prst="rect">
            <a:avLst/>
          </a:prstGeom>
        </p:spPr>
        <p:txBody>
          <a:bodyPr lIns="91439" tIns="45719" rIns="91439" bIns="45719" anchor="t">
            <a:noAutofit/>
          </a:bodyPr>
          <a:lstStyle/>
          <a:p>
            <a:pPr/>
          </a:p>
        </p:txBody>
      </p:sp>
      <p:sp>
        <p:nvSpPr>
          <p:cNvPr id="84" name="Image"/>
          <p:cNvSpPr/>
          <p:nvPr>
            <p:ph type="pic" sz="quarter" idx="14"/>
          </p:nvPr>
        </p:nvSpPr>
        <p:spPr>
          <a:xfrm>
            <a:off x="6664613" y="508000"/>
            <a:ext cx="5803902" cy="4216400"/>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533400" y="508000"/>
            <a:ext cx="5808232" cy="8737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9pPr>
    </p:titleStyle>
    <p:bodyStyle>
      <a:lvl1pPr marL="5207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1pPr>
      <a:lvl2pPr marL="10414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2pPr>
      <a:lvl3pPr marL="15621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3pPr>
      <a:lvl4pPr marL="20828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4pPr>
      <a:lvl5pPr marL="26035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5pPr>
      <a:lvl6pPr marL="26817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6pPr>
      <a:lvl7pPr marL="31135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7pPr>
      <a:lvl8pPr marL="35453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8pPr>
      <a:lvl9pPr marL="39771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tif"/><Relationship Id="rId7"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cooter city"/>
          <p:cNvSpPr txBox="1"/>
          <p:nvPr>
            <p:ph type="ctrTitle"/>
          </p:nvPr>
        </p:nvSpPr>
        <p:spPr>
          <a:xfrm>
            <a:off x="355600" y="47601"/>
            <a:ext cx="12293600" cy="1632498"/>
          </a:xfrm>
          <a:prstGeom prst="rect">
            <a:avLst/>
          </a:prstGeom>
        </p:spPr>
        <p:txBody>
          <a:bodyPr/>
          <a:lstStyle>
            <a:lvl1pPr>
              <a:defRPr sz="8400"/>
            </a:lvl1pPr>
          </a:lstStyle>
          <a:p>
            <a:pPr/>
            <a:r>
              <a:t>Scooter city</a:t>
            </a:r>
          </a:p>
        </p:txBody>
      </p:sp>
      <p:sp>
        <p:nvSpPr>
          <p:cNvPr id="129" name="A new era in human transportation"/>
          <p:cNvSpPr txBox="1"/>
          <p:nvPr/>
        </p:nvSpPr>
        <p:spPr>
          <a:xfrm>
            <a:off x="630774" y="1612899"/>
            <a:ext cx="11743253" cy="1422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“A new era in human transportation”</a:t>
            </a:r>
          </a:p>
          <a:p>
            <a:pPr>
              <a:defRPr sz="2000"/>
            </a:pPr>
          </a:p>
          <a:p>
            <a:pPr>
              <a:defRPr sz="3100"/>
            </a:pPr>
            <a:r>
              <a:t>Authors: Alonzo Morales, Mohamed Abdi, Timothy Ayoade, and Chris Miller</a:t>
            </a:r>
          </a:p>
        </p:txBody>
      </p:sp>
      <p:sp>
        <p:nvSpPr>
          <p:cNvPr id="130" name="A study on the effect of crime rate due to the introduction of dockless motorized scooters"/>
          <p:cNvSpPr txBox="1"/>
          <p:nvPr/>
        </p:nvSpPr>
        <p:spPr>
          <a:xfrm>
            <a:off x="1857635" y="8255000"/>
            <a:ext cx="9670530"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 study on the effect of crime rate due to the introduction of dockless motorized scooters</a:t>
            </a:r>
          </a:p>
        </p:txBody>
      </p:sp>
      <p:pic>
        <p:nvPicPr>
          <p:cNvPr id="131" name="Image" descr="Image"/>
          <p:cNvPicPr>
            <a:picLocks noChangeAspect="1"/>
          </p:cNvPicPr>
          <p:nvPr/>
        </p:nvPicPr>
        <p:blipFill>
          <a:blip r:embed="rId2">
            <a:extLst/>
          </a:blip>
          <a:stretch>
            <a:fillRect/>
          </a:stretch>
        </p:blipFill>
        <p:spPr>
          <a:xfrm>
            <a:off x="4335004" y="3228450"/>
            <a:ext cx="4334792" cy="495404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Digging into the numbers"/>
          <p:cNvSpPr txBox="1"/>
          <p:nvPr>
            <p:ph type="title"/>
          </p:nvPr>
        </p:nvSpPr>
        <p:spPr>
          <a:xfrm>
            <a:off x="355600" y="254000"/>
            <a:ext cx="12293600" cy="1389924"/>
          </a:xfrm>
          <a:prstGeom prst="rect">
            <a:avLst/>
          </a:prstGeom>
        </p:spPr>
        <p:txBody>
          <a:bodyPr/>
          <a:lstStyle/>
          <a:p>
            <a:pPr/>
            <a:r>
              <a:t>Digging into the numbers</a:t>
            </a:r>
          </a:p>
        </p:txBody>
      </p:sp>
      <p:sp>
        <p:nvSpPr>
          <p:cNvPr id="172" name="Adding a “Date” column to the datable to delineate whether the crime happened before or during the scooter trial period (data visualized via Seaborn factor plot (hue = “Date)…"/>
          <p:cNvSpPr txBox="1"/>
          <p:nvPr>
            <p:ph type="body" idx="1"/>
          </p:nvPr>
        </p:nvSpPr>
        <p:spPr>
          <a:xfrm>
            <a:off x="440266" y="1966383"/>
            <a:ext cx="11511014" cy="6766258"/>
          </a:xfrm>
          <a:prstGeom prst="rect">
            <a:avLst/>
          </a:prstGeom>
        </p:spPr>
        <p:txBody>
          <a:bodyPr/>
          <a:lstStyle/>
          <a:p>
            <a:pPr marL="406145" indent="-406145" defTabSz="455674">
              <a:lnSpc>
                <a:spcPct val="108000"/>
              </a:lnSpc>
              <a:spcBef>
                <a:spcPts val="3500"/>
              </a:spcBef>
              <a:defRPr sz="4000"/>
            </a:pPr>
            <a:r>
              <a:t>Since the scooter pilot was conducted 8-11, 2018, we opted to compare to this period to the same period the year prior</a:t>
            </a:r>
          </a:p>
          <a:p>
            <a:pPr marL="406145" indent="-406145" defTabSz="455674">
              <a:lnSpc>
                <a:spcPct val="108000"/>
              </a:lnSpc>
              <a:spcBef>
                <a:spcPts val="3500"/>
              </a:spcBef>
              <a:defRPr sz="4000"/>
            </a:pPr>
            <a:r>
              <a:t>Adding a “Date” column to the datable to delineate whether the crime happened before or during the scooter trial period (data visualized via Seaborn factor plot (hue = “Date)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Digging into the numbers"/>
          <p:cNvSpPr txBox="1"/>
          <p:nvPr>
            <p:ph type="title"/>
          </p:nvPr>
        </p:nvSpPr>
        <p:spPr>
          <a:xfrm>
            <a:off x="355600" y="254000"/>
            <a:ext cx="12293600" cy="1389924"/>
          </a:xfrm>
          <a:prstGeom prst="rect">
            <a:avLst/>
          </a:prstGeom>
        </p:spPr>
        <p:txBody>
          <a:bodyPr/>
          <a:lstStyle/>
          <a:p>
            <a:pPr/>
            <a:r>
              <a:t>Digging into the numbers</a:t>
            </a:r>
          </a:p>
        </p:txBody>
      </p:sp>
      <p:sp>
        <p:nvSpPr>
          <p:cNvPr id="175" name="Adding a “Date” column to the datable to delineate whether the crime happened before or during the scooter trial period (data visualized via Seaborn factor plot (hue = “Date)…"/>
          <p:cNvSpPr txBox="1"/>
          <p:nvPr>
            <p:ph type="body" sz="quarter" idx="1"/>
          </p:nvPr>
        </p:nvSpPr>
        <p:spPr>
          <a:xfrm>
            <a:off x="1281543" y="7565273"/>
            <a:ext cx="10950789" cy="1628067"/>
          </a:xfrm>
          <a:prstGeom prst="rect">
            <a:avLst/>
          </a:prstGeom>
        </p:spPr>
        <p:txBody>
          <a:bodyPr/>
          <a:lstStyle>
            <a:lvl1pPr marL="406145" indent="-406145" defTabSz="455674">
              <a:lnSpc>
                <a:spcPct val="108000"/>
              </a:lnSpc>
              <a:spcBef>
                <a:spcPts val="3500"/>
              </a:spcBef>
              <a:defRPr sz="3700"/>
            </a:lvl1pPr>
          </a:lstStyle>
          <a:p>
            <a:pPr/>
            <a:r>
              <a:t>Using numpy ttest, four  categories show significant decline (Robbery,  AggAssault,   Burglary and Arson)</a:t>
            </a:r>
          </a:p>
        </p:txBody>
      </p:sp>
      <p:pic>
        <p:nvPicPr>
          <p:cNvPr id="176" name="CrimeBeforeAfterSummary.png" descr="CrimeBeforeAfterSummary.png"/>
          <p:cNvPicPr>
            <a:picLocks noChangeAspect="1"/>
          </p:cNvPicPr>
          <p:nvPr/>
        </p:nvPicPr>
        <p:blipFill>
          <a:blip r:embed="rId2">
            <a:extLst/>
          </a:blip>
          <a:stretch>
            <a:fillRect/>
          </a:stretch>
        </p:blipFill>
        <p:spPr>
          <a:xfrm>
            <a:off x="7339809" y="3073353"/>
            <a:ext cx="4904457" cy="3269640"/>
          </a:xfrm>
          <a:prstGeom prst="rect">
            <a:avLst/>
          </a:prstGeom>
          <a:ln w="12700">
            <a:miter lim="400000"/>
          </a:ln>
        </p:spPr>
      </p:pic>
      <p:pic>
        <p:nvPicPr>
          <p:cNvPr id="177" name="Crimebeforeafterplot.png" descr="Crimebeforeafterplot.png"/>
          <p:cNvPicPr>
            <a:picLocks noChangeAspect="1"/>
          </p:cNvPicPr>
          <p:nvPr/>
        </p:nvPicPr>
        <p:blipFill>
          <a:blip r:embed="rId3">
            <a:extLst/>
          </a:blip>
          <a:stretch>
            <a:fillRect/>
          </a:stretch>
        </p:blipFill>
        <p:spPr>
          <a:xfrm>
            <a:off x="1175671" y="1748677"/>
            <a:ext cx="5807311" cy="591899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iscussion"/>
          <p:cNvSpPr txBox="1"/>
          <p:nvPr>
            <p:ph type="title"/>
          </p:nvPr>
        </p:nvSpPr>
        <p:spPr>
          <a:xfrm>
            <a:off x="355600" y="101599"/>
            <a:ext cx="12293600" cy="1562169"/>
          </a:xfrm>
          <a:prstGeom prst="rect">
            <a:avLst/>
          </a:prstGeom>
        </p:spPr>
        <p:txBody>
          <a:bodyPr/>
          <a:lstStyle/>
          <a:p>
            <a:pPr/>
            <a:r>
              <a:t>Discussion</a:t>
            </a:r>
          </a:p>
        </p:txBody>
      </p:sp>
      <p:sp>
        <p:nvSpPr>
          <p:cNvPr id="180" name="We were surprised to find that our hypothesis turned out to be false…"/>
          <p:cNvSpPr txBox="1"/>
          <p:nvPr>
            <p:ph type="body" sz="half" idx="1"/>
          </p:nvPr>
        </p:nvSpPr>
        <p:spPr>
          <a:xfrm>
            <a:off x="355600" y="1265253"/>
            <a:ext cx="12293600" cy="3207678"/>
          </a:xfrm>
          <a:prstGeom prst="rect">
            <a:avLst/>
          </a:prstGeom>
        </p:spPr>
        <p:txBody>
          <a:bodyPr/>
          <a:lstStyle/>
          <a:p>
            <a:pPr marL="380111" indent="-380111" defTabSz="426466">
              <a:lnSpc>
                <a:spcPct val="96000"/>
              </a:lnSpc>
              <a:spcBef>
                <a:spcPts val="3300"/>
              </a:spcBef>
              <a:defRPr sz="3000"/>
            </a:pPr>
            <a:r>
              <a:t>We were surprised to find that our hypothesis turned out to be false, crime significantly decreased in four categories, which happen to be “less severe” crimes than the four that didn’t show any effect</a:t>
            </a:r>
            <a:r>
              <a:t>. </a:t>
            </a:r>
          </a:p>
          <a:p>
            <a:pPr marL="380111" indent="-380111" defTabSz="426466">
              <a:lnSpc>
                <a:spcPct val="96000"/>
              </a:lnSpc>
              <a:spcBef>
                <a:spcPts val="3300"/>
              </a:spcBef>
              <a:defRPr sz="3000"/>
            </a:pPr>
            <a:r>
              <a:t>Measuring crime rate by average crime committed monthly in Minneapolis across all neighborhood analyzed; crime decreased in all categories</a:t>
            </a:r>
          </a:p>
        </p:txBody>
      </p:sp>
      <p:pic>
        <p:nvPicPr>
          <p:cNvPr id="181" name="Picture 1" descr="Picture 1"/>
          <p:cNvPicPr>
            <a:picLocks noChangeAspect="1"/>
          </p:cNvPicPr>
          <p:nvPr/>
        </p:nvPicPr>
        <p:blipFill>
          <a:blip r:embed="rId2">
            <a:extLst/>
          </a:blip>
          <a:stretch>
            <a:fillRect/>
          </a:stretch>
        </p:blipFill>
        <p:spPr>
          <a:xfrm>
            <a:off x="916292" y="4297626"/>
            <a:ext cx="10378820" cy="533579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Post Mortem"/>
          <p:cNvSpPr txBox="1"/>
          <p:nvPr>
            <p:ph type="title"/>
          </p:nvPr>
        </p:nvSpPr>
        <p:spPr>
          <a:xfrm>
            <a:off x="355600" y="254000"/>
            <a:ext cx="12293600" cy="1599158"/>
          </a:xfrm>
          <a:prstGeom prst="rect">
            <a:avLst/>
          </a:prstGeom>
        </p:spPr>
        <p:txBody>
          <a:bodyPr/>
          <a:lstStyle/>
          <a:p>
            <a:pPr/>
            <a:r>
              <a:t>Post Mortem</a:t>
            </a:r>
          </a:p>
        </p:txBody>
      </p:sp>
      <p:sp>
        <p:nvSpPr>
          <p:cNvPr id="184" name="Discuss any difficulties that arose, and how you dealt with them…"/>
          <p:cNvSpPr txBox="1"/>
          <p:nvPr>
            <p:ph type="body" idx="1"/>
          </p:nvPr>
        </p:nvSpPr>
        <p:spPr>
          <a:xfrm>
            <a:off x="507998" y="2129365"/>
            <a:ext cx="12293603" cy="6299203"/>
          </a:xfrm>
          <a:prstGeom prst="rect">
            <a:avLst/>
          </a:prstGeom>
        </p:spPr>
        <p:txBody>
          <a:bodyPr/>
          <a:lstStyle/>
          <a:p>
            <a:pPr marL="395731" indent="-395731" defTabSz="443991">
              <a:spcBef>
                <a:spcPts val="3400"/>
              </a:spcBef>
              <a:defRPr sz="3952"/>
            </a:pPr>
            <a:r>
              <a:t>Cleaning and reformatting took the majority of the time, (75%) </a:t>
            </a:r>
          </a:p>
          <a:p>
            <a:pPr marL="395731" indent="-395731" defTabSz="443991">
              <a:spcBef>
                <a:spcPts val="3400"/>
              </a:spcBef>
              <a:defRPr sz="3952"/>
            </a:pPr>
            <a:r>
              <a:t>Our study would have benefited from additional data since crime rates can vary widely over time</a:t>
            </a:r>
          </a:p>
          <a:p>
            <a:pPr marL="395731" indent="-395731" defTabSz="443991">
              <a:spcBef>
                <a:spcPts val="3400"/>
              </a:spcBef>
              <a:defRPr sz="3952"/>
            </a:pPr>
            <a:r>
              <a:t>If given more time, we would like to explore additional data (i.e. poverty data) and how it relates to crime rates, potentially in other cities where weather doesn’t has a significant effect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Questions?"/>
          <p:cNvSpPr txBox="1"/>
          <p:nvPr>
            <p:ph type="title"/>
          </p:nvPr>
        </p:nvSpPr>
        <p:spPr>
          <a:xfrm>
            <a:off x="355600" y="84666"/>
            <a:ext cx="12293600" cy="2438401"/>
          </a:xfrm>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hy is this issue important?"/>
          <p:cNvSpPr txBox="1"/>
          <p:nvPr>
            <p:ph type="title"/>
          </p:nvPr>
        </p:nvSpPr>
        <p:spPr>
          <a:xfrm>
            <a:off x="355600" y="254000"/>
            <a:ext cx="12293600" cy="1353792"/>
          </a:xfrm>
          <a:prstGeom prst="rect">
            <a:avLst/>
          </a:prstGeom>
        </p:spPr>
        <p:txBody>
          <a:bodyPr/>
          <a:lstStyle>
            <a:lvl1pPr>
              <a:defRPr sz="6800"/>
            </a:lvl1pPr>
          </a:lstStyle>
          <a:p>
            <a:pPr/>
            <a:r>
              <a:t>Why is this issue important?</a:t>
            </a:r>
          </a:p>
        </p:txBody>
      </p:sp>
      <p:sp>
        <p:nvSpPr>
          <p:cNvPr id="134" name="Today, 126 US cities have “dockless” scooter operations"/>
          <p:cNvSpPr txBox="1"/>
          <p:nvPr>
            <p:ph type="body" sz="quarter" idx="1"/>
          </p:nvPr>
        </p:nvSpPr>
        <p:spPr>
          <a:xfrm>
            <a:off x="307404" y="2141016"/>
            <a:ext cx="5190729" cy="2641379"/>
          </a:xfrm>
          <a:prstGeom prst="rect">
            <a:avLst/>
          </a:prstGeom>
        </p:spPr>
        <p:txBody>
          <a:bodyPr/>
          <a:lstStyle>
            <a:lvl1pPr marL="0" indent="0">
              <a:buSzTx/>
              <a:buNone/>
              <a:defRPr sz="3700"/>
            </a:lvl1pPr>
          </a:lstStyle>
          <a:p>
            <a:pPr/>
            <a:r>
              <a:t>Today, 126 US cities have “dockless” scooter operations</a:t>
            </a:r>
          </a:p>
        </p:txBody>
      </p:sp>
      <p:pic>
        <p:nvPicPr>
          <p:cNvPr id="135" name="Screen Shot 2019-07-14 at 12.54.59 PM.png" descr="Screen Shot 2019-07-14 at 12.54.59 PM.png"/>
          <p:cNvPicPr>
            <a:picLocks noChangeAspect="1"/>
          </p:cNvPicPr>
          <p:nvPr/>
        </p:nvPicPr>
        <p:blipFill>
          <a:blip r:embed="rId2">
            <a:extLst/>
          </a:blip>
          <a:srcRect l="9642" t="12601" r="37666" b="66156"/>
          <a:stretch>
            <a:fillRect/>
          </a:stretch>
        </p:blipFill>
        <p:spPr>
          <a:xfrm>
            <a:off x="6410259" y="5981319"/>
            <a:ext cx="5190778" cy="1307918"/>
          </a:xfrm>
          <a:prstGeom prst="rect">
            <a:avLst/>
          </a:prstGeom>
          <a:ln w="12700">
            <a:miter lim="400000"/>
          </a:ln>
        </p:spPr>
      </p:pic>
      <p:sp>
        <p:nvSpPr>
          <p:cNvPr id="136" name="Reports from across the country indicate the nefarious rise in scooter crime"/>
          <p:cNvSpPr txBox="1"/>
          <p:nvPr/>
        </p:nvSpPr>
        <p:spPr>
          <a:xfrm>
            <a:off x="341271" y="4846451"/>
            <a:ext cx="5648789" cy="23601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120000"/>
              </a:lnSpc>
              <a:spcBef>
                <a:spcPts val="4600"/>
              </a:spcBef>
              <a:defRPr sz="3700"/>
            </a:lvl1pPr>
          </a:lstStyle>
          <a:p>
            <a:pPr/>
            <a:r>
              <a:t>Reports from across the country indicate the nefarious rise in scooter crime</a:t>
            </a:r>
          </a:p>
        </p:txBody>
      </p:sp>
      <p:pic>
        <p:nvPicPr>
          <p:cNvPr id="137" name="Screen Shot 2019-07-14 at 12.57.17 PM.png" descr="Screen Shot 2019-07-14 at 12.57.17 PM.png"/>
          <p:cNvPicPr>
            <a:picLocks noChangeAspect="1"/>
          </p:cNvPicPr>
          <p:nvPr/>
        </p:nvPicPr>
        <p:blipFill>
          <a:blip r:embed="rId3">
            <a:extLst/>
          </a:blip>
          <a:srcRect l="11457" t="38889" r="28921" b="23476"/>
          <a:stretch>
            <a:fillRect/>
          </a:stretch>
        </p:blipFill>
        <p:spPr>
          <a:xfrm>
            <a:off x="6696208" y="6527973"/>
            <a:ext cx="4618674" cy="1822141"/>
          </a:xfrm>
          <a:prstGeom prst="rect">
            <a:avLst/>
          </a:prstGeom>
          <a:ln w="12700">
            <a:miter lim="400000"/>
          </a:ln>
        </p:spPr>
      </p:pic>
      <p:grpSp>
        <p:nvGrpSpPr>
          <p:cNvPr id="141" name="Group"/>
          <p:cNvGrpSpPr/>
          <p:nvPr/>
        </p:nvGrpSpPr>
        <p:grpSpPr>
          <a:xfrm>
            <a:off x="6110242" y="7625970"/>
            <a:ext cx="4120929" cy="1529694"/>
            <a:chOff x="0" y="0"/>
            <a:chExt cx="4120928" cy="1529693"/>
          </a:xfrm>
        </p:grpSpPr>
        <p:pic>
          <p:nvPicPr>
            <p:cNvPr id="138" name="Screen Shot 2019-07-14 at 12.58.47 PM.png" descr="Screen Shot 2019-07-14 at 12.58.47 PM.png"/>
            <p:cNvPicPr>
              <a:picLocks noChangeAspect="1"/>
            </p:cNvPicPr>
            <p:nvPr/>
          </p:nvPicPr>
          <p:blipFill>
            <a:blip r:embed="rId4">
              <a:extLst/>
            </a:blip>
            <a:srcRect l="36523" t="22491" r="5169" b="47840"/>
            <a:stretch>
              <a:fillRect/>
            </a:stretch>
          </p:blipFill>
          <p:spPr>
            <a:xfrm>
              <a:off x="7420" y="221509"/>
              <a:ext cx="4113509" cy="1308185"/>
            </a:xfrm>
            <a:prstGeom prst="rect">
              <a:avLst/>
            </a:prstGeom>
            <a:ln w="12700" cap="flat">
              <a:noFill/>
              <a:miter lim="400000"/>
            </a:ln>
            <a:effectLst/>
          </p:spPr>
        </p:pic>
        <p:pic>
          <p:nvPicPr>
            <p:cNvPr id="139" name="Screen Shot 2019-07-14 at 12.58.47 PM.png" descr="Screen Shot 2019-07-14 at 12.58.47 PM.png"/>
            <p:cNvPicPr>
              <a:picLocks noChangeAspect="1"/>
            </p:cNvPicPr>
            <p:nvPr/>
          </p:nvPicPr>
          <p:blipFill>
            <a:blip r:embed="rId4">
              <a:extLst/>
            </a:blip>
            <a:srcRect l="10766" t="13655" r="70146" b="76875"/>
            <a:stretch>
              <a:fillRect/>
            </a:stretch>
          </p:blipFill>
          <p:spPr>
            <a:xfrm>
              <a:off x="0" y="0"/>
              <a:ext cx="1031540" cy="319796"/>
            </a:xfrm>
            <a:prstGeom prst="rect">
              <a:avLst/>
            </a:prstGeom>
            <a:ln w="12700" cap="flat">
              <a:noFill/>
              <a:miter lim="400000"/>
            </a:ln>
            <a:effectLst/>
          </p:spPr>
        </p:pic>
        <p:pic>
          <p:nvPicPr>
            <p:cNvPr id="140" name="Screen Shot 2019-07-14 at 12.58.47 PM.png" descr="Screen Shot 2019-07-14 at 12.58.47 PM.png"/>
            <p:cNvPicPr>
              <a:picLocks noChangeAspect="1"/>
            </p:cNvPicPr>
            <p:nvPr/>
          </p:nvPicPr>
          <p:blipFill>
            <a:blip r:embed="rId4">
              <a:extLst/>
            </a:blip>
            <a:srcRect l="31836" t="12725" r="3084" b="77445"/>
            <a:stretch>
              <a:fillRect/>
            </a:stretch>
          </p:blipFill>
          <p:spPr>
            <a:xfrm>
              <a:off x="841420" y="5159"/>
              <a:ext cx="3278327" cy="309472"/>
            </a:xfrm>
            <a:prstGeom prst="rect">
              <a:avLst/>
            </a:prstGeom>
            <a:ln w="12700" cap="flat">
              <a:noFill/>
              <a:miter lim="400000"/>
            </a:ln>
            <a:effectLst/>
          </p:spPr>
        </p:pic>
      </p:grpSp>
      <p:pic>
        <p:nvPicPr>
          <p:cNvPr id="142" name="Screen Shot 2019-07-14 at 1.05.55 PM.png" descr="Screen Shot 2019-07-14 at 1.05.55 PM.png"/>
          <p:cNvPicPr>
            <a:picLocks noChangeAspect="1"/>
          </p:cNvPicPr>
          <p:nvPr/>
        </p:nvPicPr>
        <p:blipFill>
          <a:blip r:embed="rId5">
            <a:extLst/>
          </a:blip>
          <a:srcRect l="26949" t="12360" r="32801" b="59943"/>
          <a:stretch>
            <a:fillRect/>
          </a:stretch>
        </p:blipFill>
        <p:spPr>
          <a:xfrm>
            <a:off x="8388171" y="7821193"/>
            <a:ext cx="3409233" cy="1466196"/>
          </a:xfrm>
          <a:prstGeom prst="rect">
            <a:avLst/>
          </a:prstGeom>
          <a:ln w="12700">
            <a:miter lim="400000"/>
          </a:ln>
        </p:spPr>
      </p:pic>
      <p:sp>
        <p:nvSpPr>
          <p:cNvPr id="143" name="Minneapolis has recently approved dockless scooters"/>
          <p:cNvSpPr txBox="1"/>
          <p:nvPr/>
        </p:nvSpPr>
        <p:spPr>
          <a:xfrm>
            <a:off x="530839" y="7753276"/>
            <a:ext cx="5269653" cy="12750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spcBef>
                <a:spcPts val="4600"/>
              </a:spcBef>
              <a:defRPr sz="3700"/>
            </a:lvl1pPr>
          </a:lstStyle>
          <a:p>
            <a:pPr/>
            <a:r>
              <a:t>Minneapolis has recently approved dockless scooters</a:t>
            </a:r>
          </a:p>
        </p:txBody>
      </p:sp>
      <p:pic>
        <p:nvPicPr>
          <p:cNvPr id="144" name="Image" descr="Image"/>
          <p:cNvPicPr>
            <a:picLocks noChangeAspect="1"/>
          </p:cNvPicPr>
          <p:nvPr/>
        </p:nvPicPr>
        <p:blipFill>
          <a:blip r:embed="rId6">
            <a:extLst/>
          </a:blip>
          <a:stretch>
            <a:fillRect/>
          </a:stretch>
        </p:blipFill>
        <p:spPr>
          <a:xfrm>
            <a:off x="5524017" y="1544849"/>
            <a:ext cx="6322241" cy="3343846"/>
          </a:xfrm>
          <a:prstGeom prst="rect">
            <a:avLst/>
          </a:prstGeom>
          <a:ln w="12700">
            <a:miter lim="400000"/>
          </a:ln>
        </p:spPr>
      </p:pic>
      <p:pic>
        <p:nvPicPr>
          <p:cNvPr id="145" name="Picture 2" descr="Picture 2"/>
          <p:cNvPicPr>
            <a:picLocks noChangeAspect="1"/>
          </p:cNvPicPr>
          <p:nvPr/>
        </p:nvPicPr>
        <p:blipFill>
          <a:blip r:embed="rId7">
            <a:extLst/>
          </a:blip>
          <a:stretch>
            <a:fillRect/>
          </a:stretch>
        </p:blipFill>
        <p:spPr>
          <a:xfrm>
            <a:off x="6094090" y="5356488"/>
            <a:ext cx="6553344" cy="70369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ummary of the study"/>
          <p:cNvSpPr txBox="1"/>
          <p:nvPr>
            <p:ph type="title"/>
          </p:nvPr>
        </p:nvSpPr>
        <p:spPr>
          <a:prstGeom prst="rect">
            <a:avLst/>
          </a:prstGeom>
        </p:spPr>
        <p:txBody>
          <a:bodyPr/>
          <a:lstStyle/>
          <a:p>
            <a:pPr/>
            <a:r>
              <a:t>Summary of the study</a:t>
            </a:r>
          </a:p>
        </p:txBody>
      </p:sp>
      <p:sp>
        <p:nvSpPr>
          <p:cNvPr id="148" name="Our hypothesis is that introduction of dockless scooters has increased the crime rate in Minneapolis.…"/>
          <p:cNvSpPr txBox="1"/>
          <p:nvPr>
            <p:ph type="body" idx="1"/>
          </p:nvPr>
        </p:nvSpPr>
        <p:spPr>
          <a:xfrm>
            <a:off x="355600" y="2289830"/>
            <a:ext cx="12293600" cy="6652472"/>
          </a:xfrm>
          <a:prstGeom prst="rect">
            <a:avLst/>
          </a:prstGeom>
        </p:spPr>
        <p:txBody>
          <a:bodyPr/>
          <a:lstStyle/>
          <a:p>
            <a:pPr marL="359281" indent="-359281" defTabSz="403097">
              <a:lnSpc>
                <a:spcPct val="108000"/>
              </a:lnSpc>
              <a:spcBef>
                <a:spcPts val="3100"/>
              </a:spcBef>
              <a:defRPr sz="3400"/>
            </a:pPr>
            <a:r>
              <a:t>Our hypothesis is that introduction of dockless scooters has increased the crime rate in Minneapolis.</a:t>
            </a:r>
          </a:p>
          <a:p>
            <a:pPr marL="359281" indent="-359281" defTabSz="403097">
              <a:lnSpc>
                <a:spcPct val="108000"/>
              </a:lnSpc>
              <a:spcBef>
                <a:spcPts val="3100"/>
              </a:spcBef>
              <a:defRPr sz="3400"/>
            </a:pPr>
            <a:r>
              <a:t>We found both crime and scooter data via www.opendata.minneapolismn.gov</a:t>
            </a:r>
          </a:p>
          <a:p>
            <a:pPr marL="359281" indent="-359281" defTabSz="403097">
              <a:lnSpc>
                <a:spcPct val="108000"/>
              </a:lnSpc>
              <a:spcBef>
                <a:spcPts val="3100"/>
              </a:spcBef>
              <a:defRPr sz="3400"/>
            </a:pPr>
            <a:r>
              <a:t>We determined the relationship between the rate of individual crimes and scooter rental data, and determine whether a correlation existed</a:t>
            </a:r>
          </a:p>
          <a:p>
            <a:pPr marL="359281" indent="-359281" defTabSz="403097">
              <a:lnSpc>
                <a:spcPct val="108000"/>
              </a:lnSpc>
              <a:spcBef>
                <a:spcPts val="3100"/>
              </a:spcBef>
              <a:defRPr sz="3400"/>
            </a:pPr>
            <a:r>
              <a:t>Despite the seasonal effect on crime in Minneapolis, we were able to eliminate this phenomenon to determine that petty crimes decreased during the 4 month scooter pilot study.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rime in Minneapolis"/>
          <p:cNvSpPr txBox="1"/>
          <p:nvPr>
            <p:ph type="title"/>
          </p:nvPr>
        </p:nvSpPr>
        <p:spPr>
          <a:xfrm>
            <a:off x="360428" y="653983"/>
            <a:ext cx="12283944" cy="1401301"/>
          </a:xfrm>
          <a:prstGeom prst="rect">
            <a:avLst/>
          </a:prstGeom>
        </p:spPr>
        <p:txBody>
          <a:bodyPr/>
          <a:lstStyle/>
          <a:p>
            <a:pPr/>
            <a:r>
              <a:t>Crime in Minneapolis </a:t>
            </a:r>
          </a:p>
        </p:txBody>
      </p:sp>
      <p:sp>
        <p:nvSpPr>
          <p:cNvPr id="151" name="Before(2017) vs During(2018)"/>
          <p:cNvSpPr txBox="1"/>
          <p:nvPr>
            <p:ph type="body" sz="quarter" idx="1"/>
          </p:nvPr>
        </p:nvSpPr>
        <p:spPr>
          <a:xfrm>
            <a:off x="355600" y="2628900"/>
            <a:ext cx="12293600" cy="1295400"/>
          </a:xfrm>
          <a:prstGeom prst="rect">
            <a:avLst/>
          </a:prstGeom>
        </p:spPr>
        <p:txBody>
          <a:bodyPr/>
          <a:lstStyle/>
          <a:p>
            <a:pPr/>
            <a:r>
              <a:t>Before(2017) vs During(2018)</a:t>
            </a:r>
          </a:p>
        </p:txBody>
      </p:sp>
      <p:pic>
        <p:nvPicPr>
          <p:cNvPr id="152" name="HeatMap2017.png" descr="HeatMap2017.png"/>
          <p:cNvPicPr>
            <a:picLocks noChangeAspect="1"/>
          </p:cNvPicPr>
          <p:nvPr/>
        </p:nvPicPr>
        <p:blipFill>
          <a:blip r:embed="rId2">
            <a:extLst/>
          </a:blip>
          <a:stretch>
            <a:fillRect/>
          </a:stretch>
        </p:blipFill>
        <p:spPr>
          <a:xfrm>
            <a:off x="30741" y="3712881"/>
            <a:ext cx="6299831" cy="3937394"/>
          </a:xfrm>
          <a:prstGeom prst="rect">
            <a:avLst/>
          </a:prstGeom>
          <a:ln w="12700">
            <a:miter lim="400000"/>
          </a:ln>
        </p:spPr>
      </p:pic>
      <p:pic>
        <p:nvPicPr>
          <p:cNvPr id="153" name="HeatMap2018.png" descr="HeatMap2018.png"/>
          <p:cNvPicPr>
            <a:picLocks noChangeAspect="1"/>
          </p:cNvPicPr>
          <p:nvPr/>
        </p:nvPicPr>
        <p:blipFill>
          <a:blip r:embed="rId3">
            <a:extLst/>
          </a:blip>
          <a:stretch>
            <a:fillRect/>
          </a:stretch>
        </p:blipFill>
        <p:spPr>
          <a:xfrm>
            <a:off x="6609189" y="3712881"/>
            <a:ext cx="6299832" cy="393739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e proximity to scooters and crime"/>
          <p:cNvSpPr txBox="1"/>
          <p:nvPr>
            <p:ph type="title"/>
          </p:nvPr>
        </p:nvSpPr>
        <p:spPr>
          <a:prstGeom prst="rect">
            <a:avLst/>
          </a:prstGeom>
        </p:spPr>
        <p:txBody>
          <a:bodyPr/>
          <a:lstStyle/>
          <a:p>
            <a:pPr/>
            <a:r>
              <a:t>The proximity to scooters and crime</a:t>
            </a:r>
          </a:p>
        </p:txBody>
      </p:sp>
      <p:sp>
        <p:nvSpPr>
          <p:cNvPr id="156" name="Elaborate on the questions you asked, describing what kinds of data you needed to answer them, and where you found it, and how you cleaned it"/>
          <p:cNvSpPr txBox="1"/>
          <p:nvPr>
            <p:ph type="body" idx="1"/>
          </p:nvPr>
        </p:nvSpPr>
        <p:spPr>
          <a:xfrm>
            <a:off x="75174" y="2349922"/>
            <a:ext cx="12293601" cy="6299201"/>
          </a:xfrm>
          <a:prstGeom prst="rect">
            <a:avLst/>
          </a:prstGeom>
        </p:spPr>
        <p:txBody>
          <a:bodyPr/>
          <a:lstStyle/>
          <a:p>
            <a:pPr>
              <a:lnSpc>
                <a:spcPct val="96000"/>
              </a:lnSpc>
              <a:defRPr sz="4100"/>
            </a:pPr>
            <a:r>
              <a:t>Does the presence of scooters increase crime rate?</a:t>
            </a:r>
          </a:p>
          <a:p>
            <a:pPr>
              <a:lnSpc>
                <a:spcPct val="96000"/>
              </a:lnSpc>
              <a:defRPr sz="4100"/>
            </a:pPr>
            <a:r>
              <a:t>Determine scooter geolocation for start and end trips using Minneapolis scooter data (pilot program: July 10 – November 30, 2018) and Centerline data</a:t>
            </a:r>
          </a:p>
          <a:p>
            <a:pPr>
              <a:lnSpc>
                <a:spcPct val="96000"/>
              </a:lnSpc>
              <a:defRPr sz="4100"/>
            </a:pPr>
            <a:r>
              <a:t>Determine crime rate and neighborhood location using Minneapolis crime data</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itle 1"/>
          <p:cNvSpPr txBox="1"/>
          <p:nvPr>
            <p:ph type="title"/>
          </p:nvPr>
        </p:nvSpPr>
        <p:spPr>
          <a:prstGeom prst="rect">
            <a:avLst/>
          </a:prstGeom>
        </p:spPr>
        <p:txBody>
          <a:bodyPr/>
          <a:lstStyle/>
          <a:p>
            <a:pPr/>
            <a:r>
              <a:t>Scooter locations</a:t>
            </a:r>
          </a:p>
        </p:txBody>
      </p:sp>
      <p:pic>
        <p:nvPicPr>
          <p:cNvPr id="159" name="Picture 6" descr="Picture 6"/>
          <p:cNvPicPr>
            <a:picLocks noChangeAspect="1"/>
          </p:cNvPicPr>
          <p:nvPr/>
        </p:nvPicPr>
        <p:blipFill>
          <a:blip r:embed="rId2">
            <a:extLst/>
          </a:blip>
          <a:stretch>
            <a:fillRect/>
          </a:stretch>
        </p:blipFill>
        <p:spPr>
          <a:xfrm>
            <a:off x="1640114" y="2904671"/>
            <a:ext cx="9724571" cy="547007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itle 1"/>
          <p:cNvSpPr txBox="1"/>
          <p:nvPr>
            <p:ph type="title"/>
          </p:nvPr>
        </p:nvSpPr>
        <p:spPr>
          <a:prstGeom prst="rect">
            <a:avLst/>
          </a:prstGeom>
        </p:spPr>
        <p:txBody>
          <a:bodyPr/>
          <a:lstStyle/>
          <a:p>
            <a:pPr/>
            <a:r>
              <a:t>Crime rate and scooters</a:t>
            </a:r>
          </a:p>
        </p:txBody>
      </p:sp>
      <p:pic>
        <p:nvPicPr>
          <p:cNvPr id="162" name="Picture 3" descr="Picture 3"/>
          <p:cNvPicPr>
            <a:picLocks noChangeAspect="1"/>
          </p:cNvPicPr>
          <p:nvPr/>
        </p:nvPicPr>
        <p:blipFill>
          <a:blip r:embed="rId2">
            <a:extLst/>
          </a:blip>
          <a:stretch>
            <a:fillRect/>
          </a:stretch>
        </p:blipFill>
        <p:spPr>
          <a:xfrm>
            <a:off x="1411110" y="2895600"/>
            <a:ext cx="10182579" cy="57277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he seasonal effect on crime in Minneapolis"/>
          <p:cNvSpPr txBox="1"/>
          <p:nvPr>
            <p:ph type="title"/>
          </p:nvPr>
        </p:nvSpPr>
        <p:spPr>
          <a:prstGeom prst="rect">
            <a:avLst/>
          </a:prstGeom>
        </p:spPr>
        <p:txBody>
          <a:bodyPr/>
          <a:lstStyle/>
          <a:p>
            <a:pPr/>
            <a:r>
              <a:t>The seasonal effect on crime in Minneapolis</a:t>
            </a:r>
          </a:p>
        </p:txBody>
      </p:sp>
      <p:sp>
        <p:nvSpPr>
          <p:cNvPr id="165" name="Elaborate on the questions you asked, describing what kinds of data you needed to answer them, and where you found it, and how you cleaned it"/>
          <p:cNvSpPr txBox="1"/>
          <p:nvPr>
            <p:ph type="body" idx="1"/>
          </p:nvPr>
        </p:nvSpPr>
        <p:spPr>
          <a:xfrm>
            <a:off x="155295" y="2630347"/>
            <a:ext cx="12293601" cy="6299201"/>
          </a:xfrm>
          <a:prstGeom prst="rect">
            <a:avLst/>
          </a:prstGeom>
        </p:spPr>
        <p:txBody>
          <a:bodyPr/>
          <a:lstStyle/>
          <a:p>
            <a:pPr/>
            <a:r>
              <a:t>With Minnesota’s significant change in weather, we wanted to know whether changes in crime rate were influenced by these competing factors</a:t>
            </a:r>
          </a:p>
          <a:p>
            <a:pPr/>
            <a:r>
              <a:t>Crime data from 2017 to mid-2019 was grouped by crime type and visualized to determine any trends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he seasonal effect on crime in Minneapolis"/>
          <p:cNvSpPr txBox="1"/>
          <p:nvPr>
            <p:ph type="title"/>
          </p:nvPr>
        </p:nvSpPr>
        <p:spPr>
          <a:xfrm>
            <a:off x="583596" y="229828"/>
            <a:ext cx="12293601" cy="2438401"/>
          </a:xfrm>
          <a:prstGeom prst="rect">
            <a:avLst/>
          </a:prstGeom>
        </p:spPr>
        <p:txBody>
          <a:bodyPr/>
          <a:lstStyle/>
          <a:p>
            <a:pPr/>
            <a:r>
              <a:t>The seasonal effect on crime in Minneapolis</a:t>
            </a:r>
          </a:p>
        </p:txBody>
      </p:sp>
      <p:pic>
        <p:nvPicPr>
          <p:cNvPr id="168" name="Picture 2" descr="Picture 2"/>
          <p:cNvPicPr>
            <a:picLocks noChangeAspect="1"/>
          </p:cNvPicPr>
          <p:nvPr/>
        </p:nvPicPr>
        <p:blipFill>
          <a:blip r:embed="rId2">
            <a:extLst/>
          </a:blip>
          <a:stretch>
            <a:fillRect/>
          </a:stretch>
        </p:blipFill>
        <p:spPr>
          <a:xfrm>
            <a:off x="581643" y="2734041"/>
            <a:ext cx="11841514" cy="6468862"/>
          </a:xfrm>
          <a:prstGeom prst="rect">
            <a:avLst/>
          </a:prstGeom>
          <a:ln w="12700">
            <a:miter lim="400000"/>
          </a:ln>
        </p:spPr>
      </p:pic>
      <p:sp>
        <p:nvSpPr>
          <p:cNvPr id="169" name="Rectangle"/>
          <p:cNvSpPr/>
          <p:nvPr/>
        </p:nvSpPr>
        <p:spPr>
          <a:xfrm>
            <a:off x="5522154" y="2981091"/>
            <a:ext cx="1058367" cy="5028159"/>
          </a:xfrm>
          <a:prstGeom prst="rect">
            <a:avLst/>
          </a:prstGeom>
          <a:solidFill>
            <a:schemeClr val="accent2">
              <a:alpha val="51462"/>
            </a:schemeClr>
          </a:solidFill>
          <a:ln w="25400">
            <a:solidFill>
              <a:srgbClr val="706D52">
                <a:alpha val="51462"/>
              </a:srgbClr>
            </a:solidFill>
          </a:ln>
        </p:spPr>
        <p:txBody>
          <a:bodyPr lIns="50800" tIns="50800" rIns="50800" bIns="50800" anchor="ctr"/>
          <a:lstStyle/>
          <a:p>
            <a:pPr>
              <a:defRPr>
                <a:solidFill>
                  <a:srgbClr val="340053"/>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 grpId="1"/>
    </p:bldLst>
  </p:timing>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Helvetica Neue"/>
        <a:ea typeface="Helvetica Neue"/>
        <a:cs typeface="Helvetica Neu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4005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Helvetica Neue"/>
        <a:ea typeface="Helvetica Neue"/>
        <a:cs typeface="Helvetica Neu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4005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